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71" r:id="rId3"/>
    <p:sldId id="272" r:id="rId4"/>
    <p:sldId id="273" r:id="rId5"/>
    <p:sldId id="274" r:id="rId6"/>
    <p:sldId id="275" r:id="rId7"/>
  </p:sldIdLst>
  <p:sldSz cx="9144000" cy="5143500" type="screen16x9"/>
  <p:notesSz cx="6858000" cy="9144000"/>
  <p:embeddedFontLst>
    <p:embeddedFont>
      <p:font typeface="Nunito" panose="020B0604020202020204" charset="-52"/>
      <p:regular r:id="rId9"/>
      <p:bold r:id="rId10"/>
      <p:italic r:id="rId11"/>
      <p:boldItalic r:id="rId12"/>
    </p:embeddedFont>
    <p:embeddedFont>
      <p:font typeface="Maven Pro" panose="020B0604020202020204" charset="0"/>
      <p:regular r:id="rId13"/>
      <p:bold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26"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87513952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6386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Autofit/>
          </a:bodyPr>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Autofit/>
          </a:bodyPr>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1600"/>
              </a:spcBef>
              <a:spcAft>
                <a:spcPts val="0"/>
              </a:spcAft>
              <a:buClr>
                <a:schemeClr val="lt1"/>
              </a:buClr>
              <a:buSzPts val="1100"/>
              <a:buChar char="○"/>
              <a:defRPr>
                <a:solidFill>
                  <a:schemeClr val="lt1"/>
                </a:solidFill>
              </a:defRPr>
            </a:lvl2pPr>
            <a:lvl3pPr marL="1371600" lvl="2" indent="-298450" algn="ctr">
              <a:spcBef>
                <a:spcPts val="1600"/>
              </a:spcBef>
              <a:spcAft>
                <a:spcPts val="0"/>
              </a:spcAft>
              <a:buClr>
                <a:schemeClr val="lt1"/>
              </a:buClr>
              <a:buSzPts val="1100"/>
              <a:buChar char="■"/>
              <a:defRPr>
                <a:solidFill>
                  <a:schemeClr val="lt1"/>
                </a:solidFill>
              </a:defRPr>
            </a:lvl3pPr>
            <a:lvl4pPr marL="1828800" lvl="3" indent="-298450" algn="ctr">
              <a:spcBef>
                <a:spcPts val="1600"/>
              </a:spcBef>
              <a:spcAft>
                <a:spcPts val="0"/>
              </a:spcAft>
              <a:buClr>
                <a:schemeClr val="lt1"/>
              </a:buClr>
              <a:buSzPts val="1100"/>
              <a:buChar char="●"/>
              <a:defRPr>
                <a:solidFill>
                  <a:schemeClr val="lt1"/>
                </a:solidFill>
              </a:defRPr>
            </a:lvl4pPr>
            <a:lvl5pPr marL="2286000" lvl="4" indent="-298450" algn="ctr">
              <a:spcBef>
                <a:spcPts val="1600"/>
              </a:spcBef>
              <a:spcAft>
                <a:spcPts val="0"/>
              </a:spcAft>
              <a:buClr>
                <a:schemeClr val="lt1"/>
              </a:buClr>
              <a:buSzPts val="1100"/>
              <a:buChar char="○"/>
              <a:defRPr>
                <a:solidFill>
                  <a:schemeClr val="lt1"/>
                </a:solidFill>
              </a:defRPr>
            </a:lvl5pPr>
            <a:lvl6pPr marL="2743200" lvl="5" indent="-298450" algn="ctr">
              <a:spcBef>
                <a:spcPts val="1600"/>
              </a:spcBef>
              <a:spcAft>
                <a:spcPts val="0"/>
              </a:spcAft>
              <a:buClr>
                <a:schemeClr val="lt1"/>
              </a:buClr>
              <a:buSzPts val="1100"/>
              <a:buChar char="■"/>
              <a:defRPr>
                <a:solidFill>
                  <a:schemeClr val="lt1"/>
                </a:solidFill>
              </a:defRPr>
            </a:lvl6pPr>
            <a:lvl7pPr marL="3200400" lvl="6" indent="-298450" algn="ctr">
              <a:spcBef>
                <a:spcPts val="1600"/>
              </a:spcBef>
              <a:spcAft>
                <a:spcPts val="0"/>
              </a:spcAft>
              <a:buClr>
                <a:schemeClr val="lt1"/>
              </a:buClr>
              <a:buSzPts val="1100"/>
              <a:buChar char="●"/>
              <a:defRPr>
                <a:solidFill>
                  <a:schemeClr val="lt1"/>
                </a:solidFill>
              </a:defRPr>
            </a:lvl7pPr>
            <a:lvl8pPr marL="3657600" lvl="7" indent="-298450" algn="ctr">
              <a:spcBef>
                <a:spcPts val="1600"/>
              </a:spcBef>
              <a:spcAft>
                <a:spcPts val="0"/>
              </a:spcAft>
              <a:buClr>
                <a:schemeClr val="lt1"/>
              </a:buClr>
              <a:buSzPts val="1100"/>
              <a:buChar char="○"/>
              <a:defRPr>
                <a:solidFill>
                  <a:schemeClr val="lt1"/>
                </a:solidFill>
              </a:defRPr>
            </a:lvl8pPr>
            <a:lvl9pPr marL="4114800" lvl="8" indent="-298450" algn="ctr">
              <a:spcBef>
                <a:spcPts val="1600"/>
              </a:spcBef>
              <a:spcAft>
                <a:spcPts val="160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rgbClr val="EAD1D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3"/>
          <p:cNvSpPr txBox="1">
            <a:spLocks noGrp="1"/>
          </p:cNvSpPr>
          <p:nvPr>
            <p:ph type="ctrTitle"/>
          </p:nvPr>
        </p:nvSpPr>
        <p:spPr>
          <a:xfrm>
            <a:off x="390225" y="2803650"/>
            <a:ext cx="6352200" cy="1872900"/>
          </a:xfrm>
          <a:prstGeom prst="rect">
            <a:avLst/>
          </a:prstGeom>
        </p:spPr>
        <p:txBody>
          <a:bodyPr spcFirstLastPara="1" wrap="square" lIns="91425" tIns="91425" rIns="91425" bIns="91425" anchor="ctr" anchorCtr="0">
            <a:noAutofit/>
          </a:bodyPr>
          <a:lstStyle/>
          <a:p>
            <a:pPr lvl="0"/>
            <a:r>
              <a:rPr lang="kk-KZ" sz="4000" dirty="0">
                <a:solidFill>
                  <a:schemeClr val="accent1">
                    <a:lumMod val="50000"/>
                  </a:schemeClr>
                </a:solidFill>
                <a:latin typeface="Times New Roman" panose="02020603050405020304" pitchFamily="18" charset="0"/>
                <a:ea typeface="Times New Roman" panose="02020603050405020304" pitchFamily="18" charset="0"/>
              </a:rPr>
              <a:t>Лас су желісі</a:t>
            </a:r>
            <a:endParaRPr sz="4000" dirty="0">
              <a:solidFill>
                <a:schemeClr val="accent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41470" y="380167"/>
            <a:ext cx="6724436" cy="3477875"/>
          </a:xfrm>
          <a:prstGeom prst="rect">
            <a:avLst/>
          </a:prstGeom>
        </p:spPr>
        <p:txBody>
          <a:bodyPr wrap="square">
            <a:spAutoFit/>
          </a:bodyPr>
          <a:lstStyle/>
          <a:p>
            <a:pPr indent="450215" algn="just"/>
            <a:r>
              <a:rPr lang="kk-KZ" sz="2000" dirty="0">
                <a:latin typeface="Times New Roman" panose="02020603050405020304" pitchFamily="18" charset="0"/>
                <a:ea typeface="Times New Roman" panose="02020603050405020304" pitchFamily="18" charset="0"/>
              </a:rPr>
              <a:t>Лас сулар коллоидтты, еріген және ерімеген күйдегі ластағыштармен ластанған. Желінің гидравликалық жұмыс тәртібіне ағындағы ерімеген ластағыштар әсер етеді. Бұл органикалық және минералдық ластағыштар меншікті салмағына байланысты не бетіне қалқып шығады (май,мұнай), не қалқымалы күйде тұрады, не түбіне шөгеді (көкөніс қалдықтары, құм, қағаз т.б.). Сондықтан канализация желісінің гидравликалық есебінің міндеті белгілі шығынға құбыр диаметрін және ағын мен қозғалыстағы ластағыштардың тасымалдануын қамтамасыз ететін ылдилығын таңдау.</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5361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3800" y="300624"/>
            <a:ext cx="7030500" cy="999300"/>
          </a:xfrm>
        </p:spPr>
        <p:txBody>
          <a:bodyPr/>
          <a:lstStyle/>
          <a:p>
            <a:r>
              <a:rPr lang="ru-RU" dirty="0" err="1"/>
              <a:t>Құбырлардың</a:t>
            </a:r>
            <a:r>
              <a:rPr lang="ru-RU" dirty="0"/>
              <a:t> толу </a:t>
            </a:r>
            <a:r>
              <a:rPr lang="ru-RU" dirty="0" err="1"/>
              <a:t>дәрежесі</a:t>
            </a:r>
            <a:r>
              <a:rPr lang="ru-RU" dirty="0"/>
              <a:t>. </a:t>
            </a:r>
            <a:r>
              <a:rPr lang="ru-RU" dirty="0" err="1"/>
              <a:t>Есептік</a:t>
            </a:r>
            <a:r>
              <a:rPr lang="ru-RU" dirty="0"/>
              <a:t> </a:t>
            </a:r>
            <a:r>
              <a:rPr lang="ru-RU" dirty="0" err="1"/>
              <a:t>жылдамдық</a:t>
            </a:r>
            <a:r>
              <a:rPr lang="ru-RU" dirty="0"/>
              <a:t> пен </a:t>
            </a:r>
            <a:r>
              <a:rPr lang="ru-RU" dirty="0" err="1"/>
              <a:t>ылдилықтар</a:t>
            </a:r>
            <a:endParaRPr lang="ru-RU" dirty="0"/>
          </a:p>
        </p:txBody>
      </p:sp>
      <p:sp>
        <p:nvSpPr>
          <p:cNvPr id="3" name="Текст 2"/>
          <p:cNvSpPr>
            <a:spLocks noGrp="1"/>
          </p:cNvSpPr>
          <p:nvPr>
            <p:ph type="body" idx="1"/>
          </p:nvPr>
        </p:nvSpPr>
        <p:spPr>
          <a:xfrm>
            <a:off x="1303800" y="1486615"/>
            <a:ext cx="7030500" cy="3414157"/>
          </a:xfrm>
        </p:spPr>
        <p:txBody>
          <a:bodyPr/>
          <a:lstStyle/>
          <a:p>
            <a:pPr indent="449580" algn="just"/>
            <a:r>
              <a:rPr lang="kk-KZ" sz="1600" dirty="0">
                <a:solidFill>
                  <a:schemeClr val="bg2">
                    <a:lumMod val="50000"/>
                  </a:schemeClr>
                </a:solidFill>
                <a:latin typeface="Times New Roman" panose="02020603050405020304" pitchFamily="18" charset="0"/>
                <a:ea typeface="Times New Roman" panose="02020603050405020304" pitchFamily="18" charset="0"/>
              </a:rPr>
              <a:t>Канализациялық желінің құбыры мен каналы есебі жартылай толу тәртібінде жүргізіледі.</a:t>
            </a:r>
            <a:endParaRPr lang="ru-RU" sz="1600" dirty="0">
              <a:solidFill>
                <a:schemeClr val="bg2">
                  <a:lumMod val="50000"/>
                </a:schemeClr>
              </a:solidFill>
              <a:latin typeface="Times New Roman" panose="02020603050405020304" pitchFamily="18" charset="0"/>
              <a:ea typeface="Times New Roman" panose="02020603050405020304" pitchFamily="18" charset="0"/>
            </a:endParaRPr>
          </a:p>
          <a:p>
            <a:pPr indent="450215" algn="just"/>
            <a:r>
              <a:rPr lang="kk-KZ" sz="1600" dirty="0">
                <a:solidFill>
                  <a:schemeClr val="bg2">
                    <a:lumMod val="50000"/>
                  </a:schemeClr>
                </a:solidFill>
                <a:latin typeface="Times New Roman" panose="02020603050405020304" pitchFamily="18" charset="0"/>
                <a:ea typeface="Times New Roman" panose="02020603050405020304" pitchFamily="18" charset="0"/>
              </a:rPr>
              <a:t>Су қабаты биіктігінің h құбыр диаметріне d қатынасын </a:t>
            </a:r>
            <a:r>
              <a:rPr lang="kk-KZ" sz="1600" b="1" dirty="0">
                <a:solidFill>
                  <a:schemeClr val="bg2">
                    <a:lumMod val="50000"/>
                  </a:schemeClr>
                </a:solidFill>
                <a:latin typeface="Times New Roman" panose="02020603050405020304" pitchFamily="18" charset="0"/>
                <a:ea typeface="Times New Roman" panose="02020603050405020304" pitchFamily="18" charset="0"/>
              </a:rPr>
              <a:t>толу </a:t>
            </a:r>
            <a:r>
              <a:rPr lang="kk-KZ" sz="1600" dirty="0">
                <a:solidFill>
                  <a:schemeClr val="bg2">
                    <a:lumMod val="50000"/>
                  </a:schemeClr>
                </a:solidFill>
                <a:latin typeface="Times New Roman" panose="02020603050405020304" pitchFamily="18" charset="0"/>
                <a:ea typeface="Times New Roman" panose="02020603050405020304" pitchFamily="18" charset="0"/>
              </a:rPr>
              <a:t>деп атаймыз. h/d=1 тең болса, толық толу болады. Ал жартылай толуын шығынға қатысты </a:t>
            </a:r>
            <a:r>
              <a:rPr lang="kk-KZ" sz="1600" b="1" dirty="0">
                <a:solidFill>
                  <a:schemeClr val="bg2">
                    <a:lumMod val="50000"/>
                  </a:schemeClr>
                </a:solidFill>
                <a:latin typeface="Times New Roman" panose="02020603050405020304" pitchFamily="18" charset="0"/>
                <a:ea typeface="Times New Roman" panose="02020603050405020304" pitchFamily="18" charset="0"/>
              </a:rPr>
              <a:t>есептік толу</a:t>
            </a:r>
            <a:r>
              <a:rPr lang="kk-KZ" sz="1600" dirty="0">
                <a:solidFill>
                  <a:schemeClr val="bg2">
                    <a:lumMod val="50000"/>
                  </a:schemeClr>
                </a:solidFill>
                <a:latin typeface="Times New Roman" panose="02020603050405020304" pitchFamily="18" charset="0"/>
                <a:ea typeface="Times New Roman" panose="02020603050405020304" pitchFamily="18" charset="0"/>
              </a:rPr>
              <a:t> деп атаймыз.</a:t>
            </a:r>
            <a:endParaRPr lang="ru-RU" sz="1600" dirty="0">
              <a:solidFill>
                <a:schemeClr val="bg2">
                  <a:lumMod val="50000"/>
                </a:schemeClr>
              </a:solidFill>
              <a:latin typeface="Times New Roman" panose="02020603050405020304" pitchFamily="18" charset="0"/>
              <a:ea typeface="Times New Roman" panose="02020603050405020304" pitchFamily="18" charset="0"/>
            </a:endParaRPr>
          </a:p>
          <a:p>
            <a:pPr indent="450215" algn="just"/>
            <a:r>
              <a:rPr lang="kk-KZ" sz="1600" dirty="0">
                <a:solidFill>
                  <a:schemeClr val="bg2">
                    <a:lumMod val="50000"/>
                  </a:schemeClr>
                </a:solidFill>
                <a:latin typeface="Times New Roman" panose="02020603050405020304" pitchFamily="18" charset="0"/>
                <a:ea typeface="Times New Roman" panose="02020603050405020304" pitchFamily="18" charset="0"/>
              </a:rPr>
              <a:t>Тұрмыстық лас су жүйесінде есептік шығынды өткізу үшін құбырдың есептік толуы 0,7-ден артпауы керек, ал тік бұрышты каналдар үшін 0,75. Жауын суының және жалпы біріктірілген лас су әкету жүйесіндегі құбырларда есептік толуды қабылдаған жөн. Ағынның орташа жылдамдығы шығынның іс-әрекет қима ауданына қатынасымен анықталады.</a:t>
            </a:r>
            <a:endParaRPr lang="ru-RU" sz="1600" dirty="0">
              <a:solidFill>
                <a:schemeClr val="bg2">
                  <a:lumMod val="50000"/>
                </a:schemeClr>
              </a:solidFill>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434580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201058" y="356459"/>
            <a:ext cx="7418960" cy="4266912"/>
          </a:xfrm>
        </p:spPr>
        <p:txBody>
          <a:bodyPr/>
          <a:lstStyle/>
          <a:p>
            <a:pPr indent="450215" algn="just"/>
            <a:r>
              <a:rPr lang="kk-KZ" sz="1800" dirty="0">
                <a:solidFill>
                  <a:schemeClr val="bg2">
                    <a:lumMod val="50000"/>
                  </a:schemeClr>
                </a:solidFill>
                <a:latin typeface="Times New Roman" panose="02020603050405020304" pitchFamily="18" charset="0"/>
                <a:ea typeface="Times New Roman" panose="02020603050405020304" pitchFamily="18" charset="0"/>
              </a:rPr>
              <a:t>Лас су желісінде лас судағы ластағыштар тұнып қалмайтын жылдамдық пайдаланылады (СНиП).</a:t>
            </a:r>
            <a:endParaRPr lang="ru-RU" sz="1800" dirty="0">
              <a:solidFill>
                <a:schemeClr val="bg2">
                  <a:lumMod val="50000"/>
                </a:schemeClr>
              </a:solidFill>
              <a:latin typeface="Times New Roman" panose="02020603050405020304" pitchFamily="18" charset="0"/>
              <a:ea typeface="Times New Roman" panose="02020603050405020304" pitchFamily="18" charset="0"/>
            </a:endParaRPr>
          </a:p>
          <a:p>
            <a:pPr indent="450215" algn="just"/>
            <a:r>
              <a:rPr lang="kk-KZ" sz="1800" dirty="0">
                <a:solidFill>
                  <a:schemeClr val="bg2">
                    <a:lumMod val="50000"/>
                  </a:schemeClr>
                </a:solidFill>
                <a:latin typeface="Times New Roman" panose="02020603050405020304" pitchFamily="18" charset="0"/>
                <a:ea typeface="Times New Roman" panose="02020603050405020304" pitchFamily="18" charset="0"/>
              </a:rPr>
              <a:t>Құбырдағы судың жылдамдығын арттыру үшін ылдилықты арттырған оңай. Бірақ жер тегіс болса, желінің тереңдеуіне әкеліп соғады. Канализацияның барлық жүйесіндегі құбырлар үшін есептік толу кезінде келесі минималды ылдилықты белгілейді: d=200 мм – 0,007; d=150 мм – 0,008. </a:t>
            </a:r>
            <a:r>
              <a:rPr lang="kk-KZ" sz="1800" i="1" dirty="0">
                <a:solidFill>
                  <a:schemeClr val="bg2">
                    <a:lumMod val="50000"/>
                  </a:schemeClr>
                </a:solidFill>
                <a:latin typeface="Times New Roman" panose="02020603050405020304" pitchFamily="18" charset="0"/>
                <a:ea typeface="Times New Roman" panose="02020603050405020304" pitchFamily="18" charset="0"/>
              </a:rPr>
              <a:t>Максималды есептік жылдамдық</a:t>
            </a:r>
            <a:r>
              <a:rPr lang="kk-KZ" sz="1800" dirty="0">
                <a:solidFill>
                  <a:schemeClr val="bg2">
                    <a:lumMod val="50000"/>
                  </a:schemeClr>
                </a:solidFill>
                <a:latin typeface="Times New Roman" panose="02020603050405020304" pitchFamily="18" charset="0"/>
                <a:ea typeface="Times New Roman" panose="02020603050405020304" pitchFamily="18" charset="0"/>
              </a:rPr>
              <a:t> деп құбырдағы су қозғалысының ең үлкен рұқсатталған мәнін айтады, яғни құбыр мен канал материалдарының қатты қалдықтар мен құммен желінуін болдырмайтын жылдамдық. Металл емес құбырлар үшін максималды жылдамдық 4 м/с, металл құбырлар үшін 8 м/с. Дюкердегі су қозғалысының жылдамдығы 1м/с-тен аз болмау керек.</a:t>
            </a:r>
            <a:endParaRPr lang="ru-RU" sz="1800" dirty="0">
              <a:solidFill>
                <a:schemeClr val="bg2">
                  <a:lumMod val="50000"/>
                </a:schemeClr>
              </a:solidFill>
              <a:latin typeface="Times New Roman" panose="02020603050405020304" pitchFamily="18" charset="0"/>
              <a:ea typeface="Times New Roman" panose="02020603050405020304" pitchFamily="18" charset="0"/>
            </a:endParaRPr>
          </a:p>
          <a:p>
            <a:pPr indent="450215" algn="just"/>
            <a:r>
              <a:rPr lang="kk-KZ" sz="1200"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146050" indent="0">
              <a:buNone/>
            </a:pPr>
            <a:endParaRPr lang="ru-RU" dirty="0"/>
          </a:p>
        </p:txBody>
      </p:sp>
    </p:spTree>
    <p:extLst>
      <p:ext uri="{BB962C8B-B14F-4D97-AF65-F5344CB8AC3E}">
        <p14:creationId xmlns:p14="http://schemas.microsoft.com/office/powerpoint/2010/main" val="1174148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1607" y="280076"/>
            <a:ext cx="7030500" cy="593227"/>
          </a:xfrm>
        </p:spPr>
        <p:txBody>
          <a:bodyPr/>
          <a:lstStyle/>
          <a:p>
            <a:pPr algn="ctr"/>
            <a:r>
              <a:rPr lang="ru-RU" dirty="0" err="1"/>
              <a:t>Желіні</a:t>
            </a:r>
            <a:r>
              <a:rPr lang="ru-RU" dirty="0"/>
              <a:t> </a:t>
            </a:r>
            <a:r>
              <a:rPr lang="ru-RU" dirty="0" err="1"/>
              <a:t>құрастыру</a:t>
            </a:r>
            <a:r>
              <a:rPr lang="ru-RU" dirty="0"/>
              <a:t> </a:t>
            </a:r>
            <a:r>
              <a:rPr lang="ru-RU" dirty="0" err="1"/>
              <a:t>ережелері</a:t>
            </a:r>
            <a:endParaRPr lang="ru-RU" dirty="0"/>
          </a:p>
        </p:txBody>
      </p:sp>
      <p:sp>
        <p:nvSpPr>
          <p:cNvPr id="3" name="Текст 2"/>
          <p:cNvSpPr>
            <a:spLocks noGrp="1"/>
          </p:cNvSpPr>
          <p:nvPr>
            <p:ph type="body" idx="1"/>
          </p:nvPr>
        </p:nvSpPr>
        <p:spPr>
          <a:xfrm>
            <a:off x="1221607" y="1096198"/>
            <a:ext cx="7727184" cy="4047301"/>
          </a:xfrm>
        </p:spPr>
        <p:txBody>
          <a:bodyPr/>
          <a:lstStyle/>
          <a:p>
            <a:pPr indent="450215" algn="just"/>
            <a:r>
              <a:rPr lang="kk-KZ" sz="1800" dirty="0">
                <a:latin typeface="Times New Roman" panose="02020603050405020304" pitchFamily="18" charset="0"/>
                <a:ea typeface="Times New Roman" panose="02020603050405020304" pitchFamily="18" charset="0"/>
              </a:rPr>
              <a:t>Желінің қалыпты гидравликалық жағдайын тек гидравликалық есеппен ғана қамтамасыз етпейді. Сонымен қатар элементтерін дұрыс құрастыру қажет. Желіні құрастыруда сақталатын ережелер:</a:t>
            </a:r>
            <a:endParaRPr lang="ru-RU" sz="1800" dirty="0">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kk-KZ" sz="1800" dirty="0">
                <a:latin typeface="Times New Roman" panose="02020603050405020304" pitchFamily="18" charset="0"/>
                <a:ea typeface="Times New Roman" panose="02020603050405020304" pitchFamily="18" charset="0"/>
                <a:cs typeface="Times New Roman" panose="02020603050405020304" pitchFamily="18" charset="0"/>
              </a:rPr>
              <a:t>Құдық арасындағы канализациялық желілер түзуінен төселуі керек; желі бұрылыстарында, ылдилық, диаметр өзгергенде, бір немесе бірнеше құбыр қосылған жерде құдық орналастыру керек;</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kk-KZ" sz="1800" dirty="0">
                <a:latin typeface="Times New Roman" panose="02020603050405020304" pitchFamily="18" charset="0"/>
                <a:ea typeface="Times New Roman" panose="02020603050405020304" pitchFamily="18" charset="0"/>
                <a:cs typeface="Times New Roman" panose="02020603050405020304" pitchFamily="18" charset="0"/>
              </a:rPr>
              <a:t>Құдықтардағы құбырлар мен каналдарды бір-бірімен құбыр бетімен немесе су деңгейімен жалғайды;</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kk-KZ" sz="1800" dirty="0">
                <a:latin typeface="Times New Roman" panose="02020603050405020304" pitchFamily="18" charset="0"/>
                <a:ea typeface="Times New Roman" panose="02020603050405020304" pitchFamily="18" charset="0"/>
                <a:cs typeface="Times New Roman" panose="02020603050405020304" pitchFamily="18" charset="0"/>
              </a:rPr>
              <a:t>Құбырдағы су жылдамдығын ағын бойынша өсіп отыруы керек. Есептік жылдамдықтарды құламалы құдықтардан кейін төмендетуге болады;</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146050" indent="0">
              <a:buNone/>
            </a:pPr>
            <a:endParaRPr lang="ru-RU" dirty="0"/>
          </a:p>
        </p:txBody>
      </p:sp>
    </p:spTree>
    <p:extLst>
      <p:ext uri="{BB962C8B-B14F-4D97-AF65-F5344CB8AC3E}">
        <p14:creationId xmlns:p14="http://schemas.microsoft.com/office/powerpoint/2010/main" val="874616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324348" y="377006"/>
            <a:ext cx="7665540" cy="4605959"/>
          </a:xfrm>
        </p:spPr>
        <p:txBody>
          <a:bodyPr/>
          <a:lstStyle/>
          <a:p>
            <a:pPr marL="0" lvl="0" indent="0" algn="just">
              <a:buNone/>
            </a:pPr>
            <a:r>
              <a:rPr lang="kk-KZ" sz="1800" dirty="0" smtClean="0">
                <a:latin typeface="Times New Roman" panose="02020603050405020304" pitchFamily="18" charset="0"/>
                <a:ea typeface="Times New Roman" panose="02020603050405020304" pitchFamily="18" charset="0"/>
                <a:cs typeface="Times New Roman" panose="02020603050405020304" pitchFamily="18" charset="0"/>
              </a:rPr>
              <a:t>4. Бүйірлік </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қосылыстардағы судың есептік жылдамдығы коллектордағыдан төмен болуы керек. Үлкен диаметрлі коллектормен кіші диаметрлі құбырды қосқанда кіші құбырдың науасы үлкен құбыр суының деңгейімен бірдей болуы керек.</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buNone/>
            </a:pPr>
            <a:r>
              <a:rPr lang="kk-KZ" sz="1800" dirty="0" smtClean="0">
                <a:latin typeface="Times New Roman" panose="02020603050405020304" pitchFamily="18" charset="0"/>
                <a:ea typeface="Times New Roman" panose="02020603050405020304" pitchFamily="18" charset="0"/>
                <a:cs typeface="Times New Roman" panose="02020603050405020304" pitchFamily="18" charset="0"/>
              </a:rPr>
              <a:t>5. Құбырдың </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бұрылу бұрышы 90</a:t>
            </a:r>
            <a:r>
              <a:rPr lang="kk-KZ" sz="18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-тан кем болмау қажет. Себебі қауіпті бұрылыстар желіде қосымша кедергілер туғызады.</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buNone/>
            </a:pPr>
            <a:r>
              <a:rPr lang="kk-KZ" sz="1800" dirty="0" smtClean="0">
                <a:latin typeface="Times New Roman" panose="02020603050405020304" pitchFamily="18" charset="0"/>
                <a:ea typeface="Times New Roman" panose="02020603050405020304" pitchFamily="18" charset="0"/>
                <a:cs typeface="Times New Roman" panose="02020603050405020304" pitchFamily="18" charset="0"/>
              </a:rPr>
              <a:t>6. Диаметрі </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немесе биіктігі 1,2 м және одан жоғары коллектор трассасының бұрылысы құдықта болмайды.</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buNone/>
            </a:pPr>
            <a:r>
              <a:rPr lang="kk-KZ" sz="1800" dirty="0" smtClean="0">
                <a:latin typeface="Times New Roman" panose="02020603050405020304" pitchFamily="18" charset="0"/>
                <a:ea typeface="Times New Roman" panose="02020603050405020304" pitchFamily="18" charset="0"/>
                <a:cs typeface="Times New Roman" panose="02020603050405020304" pitchFamily="18" charset="0"/>
              </a:rPr>
              <a:t>7. Құбырларды </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құдықта науа арқылы жалғайды.</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buNone/>
            </a:pPr>
            <a:r>
              <a:rPr lang="kk-KZ" sz="1800" dirty="0" smtClean="0">
                <a:latin typeface="Times New Roman" panose="02020603050405020304" pitchFamily="18" charset="0"/>
                <a:ea typeface="Times New Roman" panose="02020603050405020304" pitchFamily="18" charset="0"/>
                <a:cs typeface="Times New Roman" panose="02020603050405020304" pitchFamily="18" charset="0"/>
              </a:rPr>
              <a:t>8. Диаметрі </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250 мм және одан да жоғары құбырлардың ылдилығыбірден өсіп кетсе үлкеннен кіші диаметрге ауыстыруға болады;</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buNone/>
            </a:pPr>
            <a:r>
              <a:rPr lang="kk-KZ" sz="1800" dirty="0" smtClean="0">
                <a:latin typeface="Times New Roman" panose="02020603050405020304" pitchFamily="18" charset="0"/>
                <a:ea typeface="Times New Roman" panose="02020603050405020304" pitchFamily="18" charset="0"/>
                <a:cs typeface="Times New Roman" panose="02020603050405020304" pitchFamily="18" charset="0"/>
              </a:rPr>
              <a:t>9. Ылдилық </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бірден өзгергенде ағын жылдамдығын төмендету үшін құлама құдық орналастырады.</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r>
              <a:rPr lang="kk-KZ" sz="1200" dirty="0">
                <a:latin typeface="Times New Roman" panose="02020603050405020304" pitchFamily="18" charset="0"/>
                <a:ea typeface="Times New Roman" panose="02020603050405020304" pitchFamily="18" charset="0"/>
              </a:rPr>
              <a:t> </a:t>
            </a:r>
            <a:endParaRPr lang="ru-RU" sz="900" dirty="0">
              <a:latin typeface="Times New Roman" panose="02020603050405020304" pitchFamily="18" charset="0"/>
              <a:ea typeface="Times New Roman" panose="02020603050405020304" pitchFamily="18" charset="0"/>
            </a:endParaRPr>
          </a:p>
          <a:p>
            <a:pPr marL="146050" indent="0">
              <a:buNone/>
            </a:pPr>
            <a:endParaRPr lang="ru-RU" dirty="0"/>
          </a:p>
        </p:txBody>
      </p:sp>
    </p:spTree>
    <p:extLst>
      <p:ext uri="{BB962C8B-B14F-4D97-AF65-F5344CB8AC3E}">
        <p14:creationId xmlns:p14="http://schemas.microsoft.com/office/powerpoint/2010/main" val="2100301670"/>
      </p:ext>
    </p:extLst>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466</Words>
  <Application>Microsoft Office PowerPoint</Application>
  <PresentationFormat>Экран (16:9)</PresentationFormat>
  <Paragraphs>21</Paragraphs>
  <Slides>6</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6</vt:i4>
      </vt:variant>
    </vt:vector>
  </HeadingPairs>
  <TitlesOfParts>
    <vt:vector size="12" baseType="lpstr">
      <vt:lpstr>Symbol</vt:lpstr>
      <vt:lpstr>Nunito</vt:lpstr>
      <vt:lpstr>Times New Roman</vt:lpstr>
      <vt:lpstr>Maven Pro</vt:lpstr>
      <vt:lpstr>Arial</vt:lpstr>
      <vt:lpstr>Momentum</vt:lpstr>
      <vt:lpstr>Лас су желісі</vt:lpstr>
      <vt:lpstr>Презентация PowerPoint</vt:lpstr>
      <vt:lpstr>Құбырлардың толу дәрежесі. Есептік жылдамдық пен ылдилықтар</vt:lpstr>
      <vt:lpstr>Презентация PowerPoint</vt:lpstr>
      <vt:lpstr>Желіні құрастыру ережелері</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КАНАЛИЗАЦИЯ</dc:title>
  <cp:lastModifiedBy>User</cp:lastModifiedBy>
  <cp:revision>8</cp:revision>
  <dcterms:modified xsi:type="dcterms:W3CDTF">2020-08-23T14:22:01Z</dcterms:modified>
</cp:coreProperties>
</file>